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Franklin Gothic Book"/>
        <a:ea typeface="Franklin Gothic Book"/>
        <a:cs typeface="Franklin Gothic Book"/>
        <a:sym typeface="Franklin Gothic Book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Franklin Gothic Book"/>
        <a:ea typeface="Franklin Gothic Book"/>
        <a:cs typeface="Franklin Gothic Book"/>
        <a:sym typeface="Franklin Gothic Book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Franklin Gothic Book"/>
        <a:ea typeface="Franklin Gothic Book"/>
        <a:cs typeface="Franklin Gothic Book"/>
        <a:sym typeface="Franklin Gothic Book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Franklin Gothic Book"/>
        <a:ea typeface="Franklin Gothic Book"/>
        <a:cs typeface="Franklin Gothic Book"/>
        <a:sym typeface="Franklin Gothic Book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Franklin Gothic Book"/>
        <a:ea typeface="Franklin Gothic Book"/>
        <a:cs typeface="Franklin Gothic Book"/>
        <a:sym typeface="Franklin Gothic Book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Franklin Gothic Book"/>
        <a:ea typeface="Franklin Gothic Book"/>
        <a:cs typeface="Franklin Gothic Book"/>
        <a:sym typeface="Franklin Gothic Book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Franklin Gothic Book"/>
        <a:ea typeface="Franklin Gothic Book"/>
        <a:cs typeface="Franklin Gothic Book"/>
        <a:sym typeface="Franklin Gothic Book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Franklin Gothic Book"/>
        <a:ea typeface="Franklin Gothic Book"/>
        <a:cs typeface="Franklin Gothic Book"/>
        <a:sym typeface="Franklin Gothic Book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Franklin Gothic Book"/>
        <a:ea typeface="Franklin Gothic Book"/>
        <a:cs typeface="Franklin Gothic Book"/>
        <a:sym typeface="Franklin Gothic Book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Franklin Gothic Book"/>
          <a:ea typeface="Franklin Gothic Book"/>
          <a:cs typeface="Franklin Gothic Boo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 b="def" i="def"/>
      <a:tcStyle>
        <a:tcBdr/>
        <a:fill>
          <a:solidFill>
            <a:srgbClr val="E8EBF5"/>
          </a:solidFill>
        </a:fill>
      </a:tcStyle>
    </a:band2H>
    <a:firstCol>
      <a:tcTxStyle b="on" i="off">
        <a:font>
          <a:latin typeface="Franklin Gothic Book"/>
          <a:ea typeface="Franklin Gothic Book"/>
          <a:cs typeface="Franklin Gothic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Franklin Gothic Book"/>
          <a:ea typeface="Franklin Gothic Book"/>
          <a:cs typeface="Franklin Gothic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Franklin Gothic Book"/>
          <a:ea typeface="Franklin Gothic Book"/>
          <a:cs typeface="Franklin Gothic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Franklin Gothic Book"/>
          <a:ea typeface="Franklin Gothic Book"/>
          <a:cs typeface="Franklin Gothic Boo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>
          <a:latin typeface="Franklin Gothic Book"/>
          <a:ea typeface="Franklin Gothic Book"/>
          <a:cs typeface="Franklin Gothic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Franklin Gothic Book"/>
          <a:ea typeface="Franklin Gothic Book"/>
          <a:cs typeface="Franklin Gothic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Franklin Gothic Book"/>
          <a:ea typeface="Franklin Gothic Book"/>
          <a:cs typeface="Franklin Gothic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Franklin Gothic Book"/>
          <a:ea typeface="Franklin Gothic Book"/>
          <a:cs typeface="Franklin Gothic Boo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>
          <a:latin typeface="Franklin Gothic Book"/>
          <a:ea typeface="Franklin Gothic Book"/>
          <a:cs typeface="Franklin Gothic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Franklin Gothic Book"/>
          <a:ea typeface="Franklin Gothic Book"/>
          <a:cs typeface="Franklin Gothic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Franklin Gothic Book"/>
          <a:ea typeface="Franklin Gothic Book"/>
          <a:cs typeface="Franklin Gothic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Franklin Gothic Book"/>
          <a:ea typeface="Franklin Gothic Book"/>
          <a:cs typeface="Franklin Gothic Book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Franklin Gothic Book"/>
          <a:ea typeface="Franklin Gothic Book"/>
          <a:cs typeface="Franklin Gothic Book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Franklin Gothic Book"/>
          <a:ea typeface="Franklin Gothic Book"/>
          <a:cs typeface="Franklin Gothic Book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Franklin Gothic Book"/>
          <a:ea typeface="Franklin Gothic Book"/>
          <a:cs typeface="Franklin Gothic Book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Franklin Gothic Book"/>
          <a:ea typeface="Franklin Gothic Book"/>
          <a:cs typeface="Franklin Gothic Boo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Franklin Gothic Book"/>
          <a:ea typeface="Franklin Gothic Book"/>
          <a:cs typeface="Franklin Gothic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Franklin Gothic Book"/>
          <a:ea typeface="Franklin Gothic Book"/>
          <a:cs typeface="Franklin Gothic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Franklin Gothic Book"/>
          <a:ea typeface="Franklin Gothic Book"/>
          <a:cs typeface="Franklin Gothic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Franklin Gothic Book"/>
          <a:ea typeface="Franklin Gothic Book"/>
          <a:cs typeface="Franklin Gothic Boo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Franklin Gothic Book"/>
          <a:ea typeface="Franklin Gothic Book"/>
          <a:cs typeface="Franklin Gothic Boo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Franklin Gothic Book"/>
          <a:ea typeface="Franklin Gothic Book"/>
          <a:cs typeface="Franklin Gothic Boo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Franklin Gothic Book"/>
          <a:ea typeface="Franklin Gothic Book"/>
          <a:cs typeface="Franklin Gothic Boo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/Relationships>

</file>

<file path=ppt/charts/_rels/chart1.xml.rels><?xml version="1.0" encoding="UTF-8"?>
<Relationships xmlns="http://schemas.openxmlformats.org/package/2006/relationships"><Relationship Id="rId1" Type="http://schemas.openxmlformats.org/officeDocument/2006/relationships/package" Target="../embeddings/Microsoft_Excel_Sheet1.xlsx"/></Relationships>

</file>

<file path=ppt/charts/_rels/chart2.xml.rels><?xml version="1.0" encoding="UTF-8"?>
<Relationships xmlns="http://schemas.openxmlformats.org/package/2006/relationships"><Relationship Id="rId1" Type="http://schemas.openxmlformats.org/officeDocument/2006/relationships/package" Target="../embeddings/Microsoft_Excel_Sheet2.xlsx"/></Relationships>
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275814"/>
          <c:y val="0.275814"/>
          <c:w val="0.448372"/>
          <c:h val="0.435872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Revenue</c:v>
                </c:pt>
              </c:strCache>
            </c:strRef>
          </c:tx>
          <c:spPr>
            <a:solidFill>
              <a:schemeClr val="accent1"/>
            </a:solidFill>
            <a:ln w="19050" cap="flat">
              <a:solidFill>
                <a:srgbClr val="FFFFFF"/>
              </a:solidFill>
              <a:prstDash val="solid"/>
              <a:round/>
            </a:ln>
            <a:effectLst/>
          </c:spPr>
          <c:explosion val="0"/>
          <c:dPt>
            <c:idx val="0"/>
            <c:explosion val="0"/>
            <c:spPr>
              <a:solidFill>
                <a:schemeClr val="accent1"/>
              </a:soli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dPt>
            <c:idx val="1"/>
            <c:explosion val="0"/>
            <c:spPr>
              <a:solidFill>
                <a:schemeClr val="accent2"/>
              </a:soli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dPt>
            <c:idx val="2"/>
            <c:explosion val="0"/>
            <c:spPr>
              <a:solidFill>
                <a:schemeClr val="accent3"/>
              </a:soli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dPt>
            <c:idx val="3"/>
            <c:explosion val="0"/>
            <c:spPr>
              <a:solidFill>
                <a:schemeClr val="accent4"/>
              </a:soli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dPt>
            <c:idx val="4"/>
            <c:explosion val="0"/>
            <c:spPr>
              <a:solidFill>
                <a:schemeClr val="accent5"/>
              </a:soli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dPt>
            <c:idx val="5"/>
            <c:explosion val="0"/>
            <c:spPr>
              <a:solidFill>
                <a:schemeClr val="accent6"/>
              </a:soli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dLbls>
            <c:dLbl>
              <c:idx val="0"/>
              <c:numFmt formatCode="0%" sourceLinked="0"/>
              <c:txPr>
                <a:bodyPr/>
                <a:lstStyle/>
                <a:p>
                  <a:pPr>
                    <a:defRPr b="0" i="0" strike="noStrike" sz="1100" u="none">
                      <a:solidFill>
                        <a:srgbClr val="404040"/>
                      </a:solidFill>
                      <a:latin typeface="Calibri"/>
                    </a:defRPr>
                  </a:pPr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numFmt formatCode="0%" sourceLinked="0"/>
              <c:txPr>
                <a:bodyPr/>
                <a:lstStyle/>
                <a:p>
                  <a:pPr>
                    <a:defRPr b="0" i="0" strike="noStrike" sz="1100" u="none">
                      <a:solidFill>
                        <a:srgbClr val="404040"/>
                      </a:solidFill>
                      <a:latin typeface="Calibri"/>
                    </a:defRPr>
                  </a:pPr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numFmt formatCode="0%" sourceLinked="0"/>
              <c:txPr>
                <a:bodyPr/>
                <a:lstStyle/>
                <a:p>
                  <a:pPr>
                    <a:defRPr b="0" i="0" strike="noStrike" sz="1100" u="none">
                      <a:solidFill>
                        <a:srgbClr val="404040"/>
                      </a:solidFill>
                      <a:latin typeface="Calibri"/>
                    </a:defRPr>
                  </a:pPr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numFmt formatCode="0%" sourceLinked="0"/>
              <c:txPr>
                <a:bodyPr/>
                <a:lstStyle/>
                <a:p>
                  <a:pPr>
                    <a:defRPr b="0" i="0" strike="noStrike" sz="1100" u="none">
                      <a:solidFill>
                        <a:srgbClr val="404040"/>
                      </a:solidFill>
                      <a:latin typeface="Calibri"/>
                    </a:defRPr>
                  </a:pPr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numFmt formatCode="0%" sourceLinked="0"/>
              <c:txPr>
                <a:bodyPr/>
                <a:lstStyle/>
                <a:p>
                  <a:pPr>
                    <a:defRPr b="0" i="0" strike="noStrike" sz="1100" u="none">
                      <a:solidFill>
                        <a:srgbClr val="404040"/>
                      </a:solidFill>
                      <a:latin typeface="Calibri"/>
                    </a:defRPr>
                  </a:pPr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numFmt formatCode="0%" sourceLinked="0"/>
              <c:txPr>
                <a:bodyPr/>
                <a:lstStyle/>
                <a:p>
                  <a:pPr>
                    <a:defRPr b="0" i="0" strike="noStrike" sz="1100" u="none">
                      <a:solidFill>
                        <a:srgbClr val="404040"/>
                      </a:solidFill>
                      <a:latin typeface="Calibri"/>
                    </a:defRPr>
                  </a:pPr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%" sourceLinked="0"/>
            <c:txPr>
              <a:bodyPr/>
              <a:lstStyle/>
              <a:p>
                <a:pPr>
                  <a:defRPr b="0" i="0" strike="noStrike" sz="1100" u="none">
                    <a:solidFill>
                      <a:srgbClr val="404040"/>
                    </a:solidFill>
                    <a:latin typeface="Calibri"/>
                  </a:defRPr>
                </a:pPr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noFill/>
                <a:ln w="9525" cap="flat">
                  <a:solidFill>
                    <a:srgbClr val="A6A6A6"/>
                  </a:solidFill>
                  <a:prstDash val="solid"/>
                  <a:round/>
                </a:ln>
                <a:effectLst/>
              </c:spPr>
            </c:leaderLines>
          </c:dLbls>
          <c:cat>
            <c:strRef>
              <c:f>Sheet1!$B$1:$G$1</c:f>
              <c:strCache>
                <c:ptCount val="6"/>
                <c:pt idx="0">
                  <c:v>Endowment Investments</c:v>
                </c:pt>
                <c:pt idx="1">
                  <c:v>Rental Income</c:v>
                </c:pt>
                <c:pt idx="2">
                  <c:v>Dues revenue</c:v>
                </c:pt>
                <c:pt idx="3">
                  <c:v>Action Fund Transfer</c:v>
                </c:pt>
                <c:pt idx="4">
                  <c:v>Contributions</c:v>
                </c:pt>
                <c:pt idx="5">
                  <c:v>Registration Income &amp; Licensing Fees</c:v>
                </c:pt>
              </c:strCache>
            </c:strRef>
          </c:cat>
          <c:val>
            <c:numRef>
              <c:f>Sheet1!$B$2:$G$2</c:f>
              <c:numCache>
                <c:ptCount val="6"/>
                <c:pt idx="0">
                  <c:v>6200000.000000</c:v>
                </c:pt>
                <c:pt idx="1">
                  <c:v>415768.000000</c:v>
                </c:pt>
                <c:pt idx="2">
                  <c:v>2905831.000000</c:v>
                </c:pt>
                <c:pt idx="3">
                  <c:v>300000.000000</c:v>
                </c:pt>
                <c:pt idx="4">
                  <c:v>4092000.000000</c:v>
                </c:pt>
                <c:pt idx="5">
                  <c:v>475000.000000</c:v>
                </c:pt>
              </c:numCache>
            </c:numRef>
          </c:val>
        </c:ser>
        <c:firstSliceAng val="0"/>
      </c:pieChart>
      <c:spPr>
        <a:noFill/>
        <a:ln w="12700" cap="flat">
          <a:noFill/>
          <a:miter lim="400000"/>
        </a:ln>
        <a:effectLst/>
      </c:spPr>
    </c:plotArea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238911"/>
          <c:y val="0.238911"/>
          <c:w val="0.522178"/>
          <c:h val="0.509678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Revenue</c:v>
                </c:pt>
              </c:strCache>
            </c:strRef>
          </c:tx>
          <c:spPr>
            <a:solidFill>
              <a:schemeClr val="accent1"/>
            </a:solidFill>
            <a:ln w="19050" cap="flat">
              <a:solidFill>
                <a:srgbClr val="FFFFFF"/>
              </a:solidFill>
              <a:prstDash val="solid"/>
              <a:round/>
            </a:ln>
            <a:effectLst/>
          </c:spPr>
          <c:explosion val="0"/>
          <c:dPt>
            <c:idx val="0"/>
            <c:explosion val="0"/>
            <c:spPr>
              <a:solidFill>
                <a:schemeClr val="accent1"/>
              </a:soli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dPt>
            <c:idx val="1"/>
            <c:explosion val="0"/>
            <c:spPr>
              <a:solidFill>
                <a:schemeClr val="accent2"/>
              </a:soli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dPt>
            <c:idx val="2"/>
            <c:explosion val="0"/>
            <c:spPr>
              <a:solidFill>
                <a:schemeClr val="accent3"/>
              </a:soli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dPt>
            <c:idx val="3"/>
            <c:explosion val="0"/>
            <c:spPr>
              <a:solidFill>
                <a:schemeClr val="accent4"/>
              </a:soli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dLbls>
            <c:dLbl>
              <c:idx val="0"/>
              <c:numFmt formatCode="0%" sourceLinked="0"/>
              <c:txPr>
                <a:bodyPr/>
                <a:lstStyle/>
                <a:p>
                  <a:pPr>
                    <a:defRPr b="0" i="0" strike="noStrike" sz="1100" u="none">
                      <a:solidFill>
                        <a:srgbClr val="404040"/>
                      </a:solidFill>
                      <a:latin typeface="Calibri"/>
                    </a:defRPr>
                  </a:pPr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numFmt formatCode="0%" sourceLinked="0"/>
              <c:txPr>
                <a:bodyPr/>
                <a:lstStyle/>
                <a:p>
                  <a:pPr>
                    <a:defRPr b="0" i="0" strike="noStrike" sz="1100" u="none">
                      <a:solidFill>
                        <a:srgbClr val="404040"/>
                      </a:solidFill>
                      <a:latin typeface="Calibri"/>
                    </a:defRPr>
                  </a:pPr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numFmt formatCode="0%" sourceLinked="0"/>
              <c:txPr>
                <a:bodyPr/>
                <a:lstStyle/>
                <a:p>
                  <a:pPr>
                    <a:defRPr b="0" i="0" strike="noStrike" sz="1100" u="none">
                      <a:solidFill>
                        <a:srgbClr val="404040"/>
                      </a:solidFill>
                      <a:latin typeface="Calibri"/>
                    </a:defRPr>
                  </a:pPr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numFmt formatCode="0%" sourceLinked="0"/>
              <c:txPr>
                <a:bodyPr/>
                <a:lstStyle/>
                <a:p>
                  <a:pPr>
                    <a:defRPr b="0" i="0" strike="noStrike" sz="1100" u="none">
                      <a:solidFill>
                        <a:srgbClr val="404040"/>
                      </a:solidFill>
                      <a:latin typeface="Calibri"/>
                    </a:defRPr>
                  </a:pPr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%" sourceLinked="0"/>
            <c:txPr>
              <a:bodyPr/>
              <a:lstStyle/>
              <a:p>
                <a:pPr>
                  <a:defRPr b="0" i="0" strike="noStrike" sz="1100" u="none">
                    <a:solidFill>
                      <a:srgbClr val="404040"/>
                    </a:solidFill>
                    <a:latin typeface="Calibri"/>
                  </a:defRPr>
                </a:pPr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noFill/>
                <a:ln w="9525" cap="flat">
                  <a:solidFill>
                    <a:srgbClr val="A6A6A6"/>
                  </a:solidFill>
                  <a:prstDash val="solid"/>
                  <a:round/>
                </a:ln>
                <a:effectLst/>
              </c:spPr>
            </c:leaderLines>
          </c:dLbls>
          <c:cat>
            <c:strRef>
              <c:f>Sheet1!$B$1:$E$1</c:f>
              <c:strCache>
                <c:ptCount val="4"/>
                <c:pt idx="0">
                  <c:v>Planned Giving</c:v>
                </c:pt>
                <c:pt idx="1">
                  <c:v>Individual Giving</c:v>
                </c:pt>
                <c:pt idx="2">
                  <c:v>Branch Giving</c:v>
                </c:pt>
                <c:pt idx="3">
                  <c:v>Corporations &amp; Foundations</c:v>
                </c:pt>
              </c:strCache>
            </c:strRef>
          </c:cat>
          <c:val>
            <c:numRef>
              <c:f>Sheet1!$B$2:$E$2</c:f>
              <c:numCache>
                <c:ptCount val="4"/>
                <c:pt idx="0">
                  <c:v>1085000.000000</c:v>
                </c:pt>
                <c:pt idx="1">
                  <c:v>1272000.000000</c:v>
                </c:pt>
                <c:pt idx="2">
                  <c:v>948000.000000</c:v>
                </c:pt>
                <c:pt idx="3">
                  <c:v>787000.000000</c:v>
                </c:pt>
              </c:numCache>
            </c:numRef>
          </c:val>
        </c:ser>
        <c:firstSliceAng val="0"/>
      </c:pieChart>
      <c:spPr>
        <a:noFill/>
        <a:ln w="12700" cap="flat">
          <a:noFill/>
          <a:miter lim="400000"/>
        </a:ln>
        <a:effectLst/>
      </c:spPr>
    </c:plotArea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69" name="Shape 6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</Relationships>
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</Relationships>
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</Relationships>
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</Relationships>
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6" name="Shape 76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171450" indent="-171450">
              <a:buSzPct val="100000"/>
              <a:buFont typeface="Arial"/>
              <a:buChar char="•"/>
            </a:pPr>
            <a:r>
              <a:t>Slides 1-2 lay the groundwork – remind members of AAUW’s mission, vision, and values and what the current requirement for membership includes.</a:t>
            </a:r>
          </a:p>
          <a:p>
            <a:pPr marL="171450" indent="-171450">
              <a:buSzPct val="100000"/>
              <a:buFont typeface="Arial"/>
              <a:buChar char="•"/>
            </a:pPr>
            <a:r>
              <a:t>The push to open membership is to align our mission, vision, and values with our restrictive and non-inclusive membership requirement.</a:t>
            </a:r>
          </a:p>
          <a:p>
            <a:pPr marL="171450" indent="-171450">
              <a:buSzPct val="100000"/>
              <a:buFont typeface="Arial"/>
              <a:buChar char="•"/>
            </a:pPr>
            <a:r>
              <a:t>We cannot be champions for equity while treating people unequally.</a:t>
            </a:r>
          </a:p>
          <a:p>
            <a:pPr marL="171450" indent="-171450">
              <a:buSzPct val="100000"/>
              <a:buFont typeface="Arial"/>
              <a:buChar char="•"/>
            </a:p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85" name="Shape 85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171450" indent="-171450">
              <a:buSzPct val="100000"/>
              <a:buFont typeface="Arial"/>
              <a:buChar char="•"/>
            </a:pPr>
            <a:r>
              <a:t>In AAUW’s early work, educated women were pariahs and were treated with suspicion by academic peers (who were men) as well as other women.</a:t>
            </a:r>
          </a:p>
          <a:p>
            <a:pPr marL="171450" indent="-171450">
              <a:buSzPct val="100000"/>
              <a:buFont typeface="Arial"/>
              <a:buChar char="•"/>
            </a:pPr>
            <a:r>
              <a:t>AAUW filled a needed niche. </a:t>
            </a:r>
          </a:p>
          <a:p>
            <a:pPr marL="171450" indent="-171450">
              <a:buSzPct val="100000"/>
              <a:buFont typeface="Arial"/>
              <a:buChar char="•"/>
            </a:pPr>
            <a:r>
              <a:t>Women now earn more degrees than men at all levels – associate through advanced degrees.</a:t>
            </a:r>
          </a:p>
          <a:p>
            <a:pPr marL="171450" indent="-171450">
              <a:buSzPct val="100000"/>
              <a:buFont typeface="Arial"/>
              <a:buChar char="•"/>
            </a:pPr>
            <a:r>
              <a:t>Times have changed and AAUW must change with them.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0" name="Shape 90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marL="171450" indent="-171450">
              <a:buSzPct val="100000"/>
              <a:buFont typeface="Arial"/>
              <a:buChar char="•"/>
            </a:lvl1pPr>
          </a:lstStyle>
          <a:p>
            <a:pPr/>
            <a:r>
              <a:t>Open membership will help AAUW live its mission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5" name="Shape 95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marL="171450" indent="-171450">
              <a:buSzPct val="100000"/>
              <a:buFont typeface="Arial"/>
              <a:buChar char="•"/>
            </a:lvl1pPr>
          </a:lstStyle>
          <a:p>
            <a:pPr/>
            <a:r>
              <a:t>Open membership will help AAUW live its mission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0" name="Shape 110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marL="171450" indent="-171450">
              <a:buSzPct val="100000"/>
              <a:buFont typeface="Arial"/>
              <a:buChar char="•"/>
            </a:lvl1pPr>
          </a:lstStyle>
          <a:p>
            <a:pPr/>
            <a:r>
              <a:t>Open membership will help AAUW live its mission</a:t>
            </a:r>
          </a:p>
        </p:txBody>
      </p:sp>
    </p:spTree>
  </p:cSld>
  <p:clrMapOvr>
    <a:masterClrMapping/>
  </p:clrMapOvr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Body Level One…"/>
          <p:cNvSpPr txBox="1"/>
          <p:nvPr>
            <p:ph type="body" idx="1"/>
          </p:nvPr>
        </p:nvSpPr>
        <p:spPr>
          <a:xfrm>
            <a:off x="628650" y="1825625"/>
            <a:ext cx="7886700" cy="4036332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>
                <a:solidFill>
                  <a:srgbClr val="0B2346"/>
                </a:solidFill>
              </a:defRPr>
            </a:lvl1pPr>
            <a:lvl2pPr>
              <a:defRPr>
                <a:solidFill>
                  <a:srgbClr val="0B2346"/>
                </a:solidFill>
              </a:defRPr>
            </a:lvl2pPr>
            <a:lvl3pPr>
              <a:defRPr>
                <a:solidFill>
                  <a:srgbClr val="0B2346"/>
                </a:solidFill>
              </a:defRPr>
            </a:lvl3pPr>
            <a:lvl4pPr>
              <a:defRPr>
                <a:solidFill>
                  <a:srgbClr val="0B2346"/>
                </a:solidFill>
              </a:defRPr>
            </a:lvl4pPr>
            <a:lvl5pPr>
              <a:defRPr>
                <a:solidFill>
                  <a:srgbClr val="0B2346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0" name="Title Text"/>
          <p:cNvSpPr txBox="1"/>
          <p:nvPr>
            <p:ph type="title"/>
          </p:nvPr>
        </p:nvSpPr>
        <p:spPr>
          <a:xfrm>
            <a:off x="628650" y="365128"/>
            <a:ext cx="7886700" cy="1325564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C23A09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2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End slide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Body Level One…"/>
          <p:cNvSpPr txBox="1"/>
          <p:nvPr>
            <p:ph type="body" sz="half" idx="1"/>
          </p:nvPr>
        </p:nvSpPr>
        <p:spPr>
          <a:xfrm>
            <a:off x="725729" y="3575965"/>
            <a:ext cx="7692543" cy="2678114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marL="0" indent="0">
              <a:buSzTx/>
              <a:buFontTx/>
              <a:buNone/>
              <a:defRPr>
                <a:solidFill>
                  <a:srgbClr val="0B2346"/>
                </a:solidFill>
              </a:defRPr>
            </a:lvl1pPr>
            <a:lvl2pPr>
              <a:buFontTx/>
              <a:defRPr>
                <a:solidFill>
                  <a:srgbClr val="0B2346"/>
                </a:solidFill>
              </a:defRPr>
            </a:lvl2pPr>
            <a:lvl3pPr>
              <a:buFontTx/>
              <a:defRPr>
                <a:solidFill>
                  <a:srgbClr val="0B2346"/>
                </a:solidFill>
              </a:defRPr>
            </a:lvl3pPr>
            <a:lvl4pPr>
              <a:buFontTx/>
              <a:defRPr>
                <a:solidFill>
                  <a:srgbClr val="0B2346"/>
                </a:solidFill>
              </a:defRPr>
            </a:lvl4pPr>
            <a:lvl5pPr>
              <a:buFontTx/>
              <a:defRPr>
                <a:solidFill>
                  <a:srgbClr val="0B2346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LICK TO EDIT MASTER TITLE STYLE"/>
          <p:cNvSpPr txBox="1"/>
          <p:nvPr>
            <p:ph type="title" hasCustomPrompt="1"/>
          </p:nvPr>
        </p:nvSpPr>
        <p:spPr>
          <a:xfrm>
            <a:off x="0" y="0"/>
            <a:ext cx="1271" cy="1271"/>
          </a:xfrm>
          <a:prstGeom prst="rect">
            <a:avLst/>
          </a:prstGeom>
        </p:spPr>
        <p:txBody>
          <a:bodyPr/>
          <a:lstStyle>
            <a:lvl1pPr algn="l"/>
          </a:lstStyle>
          <a:p>
            <a:pPr/>
            <a:r>
              <a:t>CLICK TO EDIT MASTER TITLE STYLE</a:t>
            </a:r>
          </a:p>
        </p:txBody>
      </p:sp>
      <p:sp>
        <p:nvSpPr>
          <p:cNvPr id="4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lide Title"/>
          <p:cNvSpPr txBox="1"/>
          <p:nvPr>
            <p:ph type="title" hasCustomPrompt="1"/>
          </p:nvPr>
        </p:nvSpPr>
        <p:spPr>
          <a:xfrm>
            <a:off x="0" y="0"/>
            <a:ext cx="1271" cy="1271"/>
          </a:xfrm>
          <a:prstGeom prst="rect">
            <a:avLst/>
          </a:prstGeom>
        </p:spPr>
        <p:txBody>
          <a:bodyPr/>
          <a:lstStyle>
            <a:lvl1pPr algn="l"/>
          </a:lstStyle>
          <a:p>
            <a:pPr/>
            <a:r>
              <a:t>Slide Title</a:t>
            </a:r>
          </a:p>
        </p:txBody>
      </p:sp>
      <p:sp>
        <p:nvSpPr>
          <p:cNvPr id="52" name="Body Level One…"/>
          <p:cNvSpPr txBox="1"/>
          <p:nvPr>
            <p:ph type="body" sz="quarter" idx="1" hasCustomPrompt="1"/>
          </p:nvPr>
        </p:nvSpPr>
        <p:spPr>
          <a:xfrm>
            <a:off x="452437" y="1122980"/>
            <a:ext cx="8239126" cy="467391"/>
          </a:xfrm>
          <a:prstGeom prst="rect">
            <a:avLst/>
          </a:prstGeom>
        </p:spPr>
        <p:txBody>
          <a:bodyPr lIns="45718" tIns="45718" rIns="45718" bIns="45718">
            <a:normAutofit fontScale="100000" lnSpcReduction="0"/>
          </a:bodyPr>
          <a:lstStyle>
            <a:lvl1pPr marL="0" indent="0" defTabSz="309563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b="1" sz="2000"/>
            </a:lvl1pPr>
            <a:lvl2pPr marL="533387" indent="-190495" defTabSz="309563">
              <a:lnSpc>
                <a:spcPct val="100000"/>
              </a:lnSpc>
              <a:spcBef>
                <a:spcPts val="0"/>
              </a:spcBef>
              <a:buFontTx/>
              <a:defRPr b="1" sz="2000"/>
            </a:lvl2pPr>
            <a:lvl3pPr marL="914377" indent="-228594" defTabSz="309563">
              <a:lnSpc>
                <a:spcPct val="100000"/>
              </a:lnSpc>
              <a:spcBef>
                <a:spcPts val="0"/>
              </a:spcBef>
              <a:buFontTx/>
              <a:defRPr b="1" sz="2000"/>
            </a:lvl3pPr>
            <a:lvl4pPr marL="1292438" indent="-263763" defTabSz="309563">
              <a:lnSpc>
                <a:spcPct val="100000"/>
              </a:lnSpc>
              <a:spcBef>
                <a:spcPts val="0"/>
              </a:spcBef>
              <a:buFontTx/>
              <a:defRPr b="1" sz="2000"/>
            </a:lvl4pPr>
            <a:lvl5pPr marL="1635329" indent="-263763" defTabSz="309563">
              <a:lnSpc>
                <a:spcPct val="100000"/>
              </a:lnSpc>
              <a:spcBef>
                <a:spcPts val="0"/>
              </a:spcBef>
              <a:buFontTx/>
              <a:defRPr b="1" sz="20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Body Level One…"/>
          <p:cNvSpPr txBox="1"/>
          <p:nvPr>
            <p:ph type="body" sz="quarter" idx="21" hasCustomPrompt="1"/>
          </p:nvPr>
        </p:nvSpPr>
        <p:spPr>
          <a:xfrm>
            <a:off x="0" y="0"/>
            <a:ext cx="1271" cy="127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marL="68578" indent="-68578" defTabSz="274313">
              <a:spcBef>
                <a:spcPts val="200"/>
              </a:spcBef>
              <a:defRPr sz="840"/>
            </a:lvl1pPr>
          </a:lstStyle>
          <a:p>
            <a:pPr/>
            <a:r>
              <a:t>Slide bullet text</a:t>
            </a:r>
          </a:p>
        </p:txBody>
      </p:sp>
      <p:sp>
        <p:nvSpPr>
          <p:cNvPr id="54" name="Slide Number"/>
          <p:cNvSpPr txBox="1"/>
          <p:nvPr>
            <p:ph type="sldNum" sz="quarter" idx="2"/>
          </p:nvPr>
        </p:nvSpPr>
        <p:spPr>
          <a:xfrm>
            <a:off x="0" y="0"/>
            <a:ext cx="358344" cy="364440"/>
          </a:xfrm>
          <a:prstGeom prst="rect">
            <a:avLst/>
          </a:prstGeom>
        </p:spPr>
        <p:txBody>
          <a:bodyPr anchor="t"/>
          <a:lstStyle>
            <a:lvl1pPr algn="l"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itle Text"/>
          <p:cNvSpPr txBox="1"/>
          <p:nvPr>
            <p:ph type="title"/>
          </p:nvPr>
        </p:nvSpPr>
        <p:spPr>
          <a:xfrm>
            <a:off x="628650" y="1131093"/>
            <a:ext cx="7886700" cy="994174"/>
          </a:xfrm>
          <a:prstGeom prst="rect">
            <a:avLst/>
          </a:prstGeom>
        </p:spPr>
        <p:txBody>
          <a:bodyPr lIns="34289" tIns="34289" rIns="34289" bIns="34289" anchor="ctr"/>
          <a:lstStyle>
            <a:lvl1pPr algn="l" defTabSz="914400">
              <a:defRPr b="0" sz="4400">
                <a:solidFill>
                  <a:srgbClr val="000000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62" name="Slide Number"/>
          <p:cNvSpPr txBox="1"/>
          <p:nvPr>
            <p:ph type="sldNum" sz="quarter" idx="2"/>
          </p:nvPr>
        </p:nvSpPr>
        <p:spPr>
          <a:xfrm>
            <a:off x="8279586" y="5648711"/>
            <a:ext cx="235765" cy="225446"/>
          </a:xfrm>
          <a:prstGeom prst="rect">
            <a:avLst/>
          </a:prstGeom>
        </p:spPr>
        <p:txBody>
          <a:bodyPr lIns="34289" tIns="34289" rIns="34289" bIns="34289"/>
          <a:lstStyle>
            <a:lvl1pPr>
              <a:defRPr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628650" y="3429005"/>
            <a:ext cx="7886700" cy="13255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ransition xmlns:p14="http://schemas.microsoft.com/office/powerpoint/2010/main" spd="med" advClick="1"/>
  <p:txStyles>
    <p:titleStyle>
      <a:lvl1pPr marL="0" marR="0" indent="0" algn="ctr" defTabSz="685782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300" u="none">
          <a:solidFill>
            <a:srgbClr val="FFFFFF"/>
          </a:solidFill>
          <a:uFillTx/>
          <a:latin typeface="Franklin Gothic Medium"/>
          <a:ea typeface="Franklin Gothic Medium"/>
          <a:cs typeface="Franklin Gothic Medium"/>
          <a:sym typeface="Franklin Gothic Medium"/>
        </a:defRPr>
      </a:lvl1pPr>
      <a:lvl2pPr marL="0" marR="0" indent="0" algn="ctr" defTabSz="685782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300" u="none">
          <a:solidFill>
            <a:srgbClr val="FFFFFF"/>
          </a:solidFill>
          <a:uFillTx/>
          <a:latin typeface="Franklin Gothic Medium"/>
          <a:ea typeface="Franklin Gothic Medium"/>
          <a:cs typeface="Franklin Gothic Medium"/>
          <a:sym typeface="Franklin Gothic Medium"/>
        </a:defRPr>
      </a:lvl2pPr>
      <a:lvl3pPr marL="0" marR="0" indent="0" algn="ctr" defTabSz="685782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300" u="none">
          <a:solidFill>
            <a:srgbClr val="FFFFFF"/>
          </a:solidFill>
          <a:uFillTx/>
          <a:latin typeface="Franklin Gothic Medium"/>
          <a:ea typeface="Franklin Gothic Medium"/>
          <a:cs typeface="Franklin Gothic Medium"/>
          <a:sym typeface="Franklin Gothic Medium"/>
        </a:defRPr>
      </a:lvl3pPr>
      <a:lvl4pPr marL="0" marR="0" indent="0" algn="ctr" defTabSz="685782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300" u="none">
          <a:solidFill>
            <a:srgbClr val="FFFFFF"/>
          </a:solidFill>
          <a:uFillTx/>
          <a:latin typeface="Franklin Gothic Medium"/>
          <a:ea typeface="Franklin Gothic Medium"/>
          <a:cs typeface="Franklin Gothic Medium"/>
          <a:sym typeface="Franklin Gothic Medium"/>
        </a:defRPr>
      </a:lvl4pPr>
      <a:lvl5pPr marL="0" marR="0" indent="0" algn="ctr" defTabSz="685782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300" u="none">
          <a:solidFill>
            <a:srgbClr val="FFFFFF"/>
          </a:solidFill>
          <a:uFillTx/>
          <a:latin typeface="Franklin Gothic Medium"/>
          <a:ea typeface="Franklin Gothic Medium"/>
          <a:cs typeface="Franklin Gothic Medium"/>
          <a:sym typeface="Franklin Gothic Medium"/>
        </a:defRPr>
      </a:lvl5pPr>
      <a:lvl6pPr marL="0" marR="0" indent="0" algn="ctr" defTabSz="685782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300" u="none">
          <a:solidFill>
            <a:srgbClr val="FFFFFF"/>
          </a:solidFill>
          <a:uFillTx/>
          <a:latin typeface="Franklin Gothic Medium"/>
          <a:ea typeface="Franklin Gothic Medium"/>
          <a:cs typeface="Franklin Gothic Medium"/>
          <a:sym typeface="Franklin Gothic Medium"/>
        </a:defRPr>
      </a:lvl6pPr>
      <a:lvl7pPr marL="0" marR="0" indent="0" algn="ctr" defTabSz="685782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300" u="none">
          <a:solidFill>
            <a:srgbClr val="FFFFFF"/>
          </a:solidFill>
          <a:uFillTx/>
          <a:latin typeface="Franklin Gothic Medium"/>
          <a:ea typeface="Franklin Gothic Medium"/>
          <a:cs typeface="Franklin Gothic Medium"/>
          <a:sym typeface="Franklin Gothic Medium"/>
        </a:defRPr>
      </a:lvl7pPr>
      <a:lvl8pPr marL="0" marR="0" indent="0" algn="ctr" defTabSz="685782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300" u="none">
          <a:solidFill>
            <a:srgbClr val="FFFFFF"/>
          </a:solidFill>
          <a:uFillTx/>
          <a:latin typeface="Franklin Gothic Medium"/>
          <a:ea typeface="Franklin Gothic Medium"/>
          <a:cs typeface="Franklin Gothic Medium"/>
          <a:sym typeface="Franklin Gothic Medium"/>
        </a:defRPr>
      </a:lvl8pPr>
      <a:lvl9pPr marL="0" marR="0" indent="0" algn="ctr" defTabSz="685782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300" u="none">
          <a:solidFill>
            <a:srgbClr val="FFFFFF"/>
          </a:solidFill>
          <a:uFillTx/>
          <a:latin typeface="Franklin Gothic Medium"/>
          <a:ea typeface="Franklin Gothic Medium"/>
          <a:cs typeface="Franklin Gothic Medium"/>
          <a:sym typeface="Franklin Gothic Medium"/>
        </a:defRPr>
      </a:lvl9pPr>
    </p:titleStyle>
    <p:bodyStyle>
      <a:lvl1pPr marL="171446" marR="0" indent="-171446" algn="l" defTabSz="685782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100" u="none">
          <a:solidFill>
            <a:srgbClr val="000000"/>
          </a:solidFill>
          <a:uFillTx/>
          <a:latin typeface="Franklin Gothic Book"/>
          <a:ea typeface="Franklin Gothic Book"/>
          <a:cs typeface="Franklin Gothic Book"/>
          <a:sym typeface="Franklin Gothic Book"/>
        </a:defRPr>
      </a:lvl1pPr>
      <a:lvl2pPr marL="542912" marR="0" indent="-200020" algn="l" defTabSz="685782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100" u="none">
          <a:solidFill>
            <a:srgbClr val="000000"/>
          </a:solidFill>
          <a:uFillTx/>
          <a:latin typeface="Franklin Gothic Book"/>
          <a:ea typeface="Franklin Gothic Book"/>
          <a:cs typeface="Franklin Gothic Book"/>
          <a:sym typeface="Franklin Gothic Book"/>
        </a:defRPr>
      </a:lvl2pPr>
      <a:lvl3pPr marL="925807" marR="0" indent="-240024" algn="l" defTabSz="685782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100" u="none">
          <a:solidFill>
            <a:srgbClr val="000000"/>
          </a:solidFill>
          <a:uFillTx/>
          <a:latin typeface="Franklin Gothic Book"/>
          <a:ea typeface="Franklin Gothic Book"/>
          <a:cs typeface="Franklin Gothic Book"/>
          <a:sym typeface="Franklin Gothic Book"/>
        </a:defRPr>
      </a:lvl3pPr>
      <a:lvl4pPr marL="1305626" marR="0" indent="-276951" algn="l" defTabSz="685782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100" u="none">
          <a:solidFill>
            <a:srgbClr val="000000"/>
          </a:solidFill>
          <a:uFillTx/>
          <a:latin typeface="Franklin Gothic Book"/>
          <a:ea typeface="Franklin Gothic Book"/>
          <a:cs typeface="Franklin Gothic Book"/>
          <a:sym typeface="Franklin Gothic Book"/>
        </a:defRPr>
      </a:lvl4pPr>
      <a:lvl5pPr marL="1648517" marR="0" indent="-276951" algn="l" defTabSz="685782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100" u="none">
          <a:solidFill>
            <a:srgbClr val="000000"/>
          </a:solidFill>
          <a:uFillTx/>
          <a:latin typeface="Franklin Gothic Book"/>
          <a:ea typeface="Franklin Gothic Book"/>
          <a:cs typeface="Franklin Gothic Book"/>
          <a:sym typeface="Franklin Gothic Book"/>
        </a:defRPr>
      </a:lvl5pPr>
      <a:lvl6pPr marL="1991409" marR="0" indent="-276951" algn="l" defTabSz="685782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100" u="none">
          <a:solidFill>
            <a:srgbClr val="000000"/>
          </a:solidFill>
          <a:uFillTx/>
          <a:latin typeface="Franklin Gothic Book"/>
          <a:ea typeface="Franklin Gothic Book"/>
          <a:cs typeface="Franklin Gothic Book"/>
          <a:sym typeface="Franklin Gothic Book"/>
        </a:defRPr>
      </a:lvl6pPr>
      <a:lvl7pPr marL="2334300" marR="0" indent="-276951" algn="l" defTabSz="685782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100" u="none">
          <a:solidFill>
            <a:srgbClr val="000000"/>
          </a:solidFill>
          <a:uFillTx/>
          <a:latin typeface="Franklin Gothic Book"/>
          <a:ea typeface="Franklin Gothic Book"/>
          <a:cs typeface="Franklin Gothic Book"/>
          <a:sym typeface="Franklin Gothic Book"/>
        </a:defRPr>
      </a:lvl7pPr>
      <a:lvl8pPr marL="2677191" marR="0" indent="-276951" algn="l" defTabSz="685782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100" u="none">
          <a:solidFill>
            <a:srgbClr val="000000"/>
          </a:solidFill>
          <a:uFillTx/>
          <a:latin typeface="Franklin Gothic Book"/>
          <a:ea typeface="Franklin Gothic Book"/>
          <a:cs typeface="Franklin Gothic Book"/>
          <a:sym typeface="Franklin Gothic Book"/>
        </a:defRPr>
      </a:lvl8pPr>
      <a:lvl9pPr marL="3020083" marR="0" indent="-276951" algn="l" defTabSz="685782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100" u="none">
          <a:solidFill>
            <a:srgbClr val="000000"/>
          </a:solidFill>
          <a:uFillTx/>
          <a:latin typeface="Franklin Gothic Book"/>
          <a:ea typeface="Franklin Gothic Book"/>
          <a:cs typeface="Franklin Gothic Book"/>
          <a:sym typeface="Franklin Gothic Book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memberinfo@email.aauw.org" TargetMode="Externa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pn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pn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memberinfo@email.aauw.org" TargetMode="Externa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itle 1"/>
          <p:cNvSpPr txBox="1"/>
          <p:nvPr>
            <p:ph type="title"/>
          </p:nvPr>
        </p:nvSpPr>
        <p:spPr>
          <a:xfrm>
            <a:off x="-685800" y="3853543"/>
            <a:ext cx="10515600" cy="1420588"/>
          </a:xfrm>
          <a:prstGeom prst="rect">
            <a:avLst/>
          </a:prstGeom>
        </p:spPr>
        <p:txBody>
          <a:bodyPr/>
          <a:lstStyle>
            <a:lvl1pPr>
              <a:defRPr sz="6000"/>
            </a:lvl1pPr>
          </a:lstStyle>
          <a:p>
            <a:pPr/>
            <a:r>
              <a:t>Membership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itle 1"/>
          <p:cNvSpPr txBox="1"/>
          <p:nvPr>
            <p:ph type="title"/>
          </p:nvPr>
        </p:nvSpPr>
        <p:spPr>
          <a:xfrm>
            <a:off x="457200" y="305046"/>
            <a:ext cx="8229600" cy="735801"/>
          </a:xfrm>
          <a:prstGeom prst="rect">
            <a:avLst/>
          </a:prstGeom>
        </p:spPr>
        <p:txBody>
          <a:bodyPr/>
          <a:lstStyle/>
          <a:p>
            <a:pPr/>
            <a:r>
              <a:t>Open Membership and Inclusion</a:t>
            </a:r>
          </a:p>
        </p:txBody>
      </p:sp>
      <p:sp>
        <p:nvSpPr>
          <p:cNvPr id="108" name="Content Placeholder 2"/>
          <p:cNvSpPr txBox="1"/>
          <p:nvPr>
            <p:ph type="body" idx="1"/>
          </p:nvPr>
        </p:nvSpPr>
        <p:spPr>
          <a:xfrm>
            <a:off x="457200" y="1229770"/>
            <a:ext cx="8229600" cy="4837206"/>
          </a:xfrm>
          <a:prstGeom prst="rect">
            <a:avLst/>
          </a:prstGeom>
        </p:spPr>
        <p:txBody>
          <a:bodyPr/>
          <a:lstStyle/>
          <a:p>
            <a:pPr marL="342890" indent="-342890">
              <a:buFont typeface="Symbol"/>
              <a:buChar char="·"/>
              <a:defRPr sz="2600">
                <a:solidFill>
                  <a:srgbClr val="C23A0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Diversity  </a:t>
            </a:r>
          </a:p>
          <a:p>
            <a:pPr lvl="1" marL="803275" indent="-457200">
              <a:spcBef>
                <a:spcPts val="600"/>
              </a:spcBef>
              <a:defRPr sz="2600">
                <a:latin typeface="Arial"/>
                <a:ea typeface="Arial"/>
                <a:cs typeface="Arial"/>
                <a:sym typeface="Arial"/>
              </a:defRPr>
            </a:pPr>
            <a:r>
              <a:t>AAUW needs to include members with diverse backgrounds and perspectives to meet our mission and address society’s needs </a:t>
            </a:r>
            <a:r>
              <a:rPr u="sng"/>
              <a:t>today</a:t>
            </a:r>
            <a:r>
              <a:t>. </a:t>
            </a:r>
          </a:p>
          <a:p>
            <a:pPr marL="342890" indent="-342890">
              <a:buFont typeface="Symbol"/>
              <a:buChar char="·"/>
              <a:defRPr sz="2600">
                <a:solidFill>
                  <a:srgbClr val="C23A0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AAUW Vision: Equity for All</a:t>
            </a:r>
          </a:p>
          <a:p>
            <a:pPr lvl="1" marL="803275" indent="-457200">
              <a:spcBef>
                <a:spcPts val="600"/>
              </a:spcBef>
              <a:defRPr sz="2600">
                <a:latin typeface="Arial"/>
                <a:ea typeface="Arial"/>
                <a:cs typeface="Arial"/>
                <a:sym typeface="Arial"/>
              </a:defRPr>
            </a:pPr>
            <a:r>
              <a:t>Our membership practices should align with our vision and goals.</a:t>
            </a:r>
          </a:p>
          <a:p>
            <a:pPr marL="342890" indent="-342890">
              <a:buFont typeface="Symbol"/>
              <a:buChar char="·"/>
              <a:defRPr sz="2600">
                <a:solidFill>
                  <a:srgbClr val="C23A0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Alternate Pathways to Education</a:t>
            </a:r>
          </a:p>
          <a:p>
            <a:pPr lvl="1" marL="800100" indent="-457200">
              <a:spcBef>
                <a:spcPts val="300"/>
              </a:spcBef>
              <a:defRPr sz="2600">
                <a:latin typeface="Arial"/>
                <a:ea typeface="Arial"/>
                <a:cs typeface="Arial"/>
                <a:sym typeface="Arial"/>
              </a:defRPr>
            </a:pPr>
            <a:r>
              <a:t>On-the-job training</a:t>
            </a:r>
          </a:p>
          <a:p>
            <a:pPr lvl="1" marL="800100" indent="-457200">
              <a:spcBef>
                <a:spcPts val="300"/>
              </a:spcBef>
              <a:defRPr sz="2600">
                <a:latin typeface="Arial"/>
                <a:ea typeface="Arial"/>
                <a:cs typeface="Arial"/>
                <a:sym typeface="Arial"/>
              </a:defRPr>
            </a:pPr>
            <a:r>
              <a:t>Career Technical Education</a:t>
            </a:r>
          </a:p>
          <a:p>
            <a:pPr lvl="1" marL="800100" indent="-457200">
              <a:spcBef>
                <a:spcPts val="300"/>
              </a:spcBef>
              <a:defRPr sz="2600">
                <a:latin typeface="Arial"/>
                <a:ea typeface="Arial"/>
                <a:cs typeface="Arial"/>
                <a:sym typeface="Arial"/>
              </a:defRPr>
            </a:pPr>
            <a:r>
              <a:t>Life experience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itle 1"/>
          <p:cNvSpPr txBox="1"/>
          <p:nvPr>
            <p:ph type="title"/>
          </p:nvPr>
        </p:nvSpPr>
        <p:spPr>
          <a:xfrm>
            <a:off x="628650" y="365128"/>
            <a:ext cx="7886700" cy="831495"/>
          </a:xfrm>
          <a:prstGeom prst="rect">
            <a:avLst/>
          </a:prstGeom>
        </p:spPr>
        <p:txBody>
          <a:bodyPr/>
          <a:lstStyle>
            <a:lvl1pPr algn="ctr" defTabSz="555484">
              <a:defRPr sz="4860"/>
            </a:lvl1pPr>
          </a:lstStyle>
          <a:p>
            <a:pPr/>
            <a:r>
              <a:t>VOTE!</a:t>
            </a:r>
          </a:p>
        </p:txBody>
      </p:sp>
      <p:sp>
        <p:nvSpPr>
          <p:cNvPr id="113" name="Content Placeholder 2"/>
          <p:cNvSpPr txBox="1"/>
          <p:nvPr>
            <p:ph type="body" idx="1"/>
          </p:nvPr>
        </p:nvSpPr>
        <p:spPr>
          <a:xfrm>
            <a:off x="457200" y="1364952"/>
            <a:ext cx="8229600" cy="4685893"/>
          </a:xfrm>
          <a:prstGeom prst="rect">
            <a:avLst/>
          </a:prstGeom>
        </p:spPr>
        <p:txBody>
          <a:bodyPr/>
          <a:lstStyle/>
          <a:p>
            <a:pPr marL="0" indent="0" defTabSz="507479">
              <a:lnSpc>
                <a:spcPct val="72000"/>
              </a:lnSpc>
              <a:spcBef>
                <a:spcPts val="500"/>
              </a:spcBef>
              <a:buSzTx/>
              <a:buNone/>
              <a:defRPr b="1" sz="1998"/>
            </a:pPr>
            <a:r>
              <a:t>VOTING:  Opens Apr. 7</a:t>
            </a:r>
            <a:r>
              <a:rPr baseline="29297"/>
              <a:t>th</a:t>
            </a:r>
            <a:r>
              <a:t>  Closes May 19th </a:t>
            </a:r>
            <a:endParaRPr sz="1184"/>
          </a:p>
          <a:p>
            <a:pPr marL="0" indent="0" defTabSz="507479">
              <a:lnSpc>
                <a:spcPct val="72000"/>
              </a:lnSpc>
              <a:spcBef>
                <a:spcPts val="500"/>
              </a:spcBef>
              <a:buSzTx/>
              <a:buNone/>
              <a:defRPr b="1" sz="2664"/>
            </a:pPr>
          </a:p>
          <a:p>
            <a:pPr marL="0" indent="0" defTabSz="507479">
              <a:lnSpc>
                <a:spcPct val="72000"/>
              </a:lnSpc>
              <a:spcBef>
                <a:spcPts val="500"/>
              </a:spcBef>
              <a:buSzTx/>
              <a:buNone/>
              <a:defRPr b="1" sz="1998"/>
            </a:pPr>
            <a:r>
              <a:t>Members received e-mail ballot from Shannon Wolfe, AAUW on Apr. 7</a:t>
            </a:r>
            <a:r>
              <a:rPr baseline="29297"/>
              <a:t>th</a:t>
            </a:r>
            <a:r>
              <a:t> titled “Vote now to shape AAUW’s future” </a:t>
            </a:r>
            <a:r>
              <a:rPr sz="1184"/>
              <a:t> </a:t>
            </a:r>
            <a:endParaRPr sz="1184"/>
          </a:p>
          <a:p>
            <a:pPr marL="0" indent="0" defTabSz="507479">
              <a:lnSpc>
                <a:spcPct val="72000"/>
              </a:lnSpc>
              <a:spcBef>
                <a:spcPts val="500"/>
              </a:spcBef>
              <a:buSzTx/>
              <a:buNone/>
              <a:defRPr b="1" sz="1924"/>
            </a:pPr>
            <a:r>
              <a:t>The email came from:  </a:t>
            </a:r>
            <a:r>
              <a:rPr u="sng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2" invalidUrl="" action="" tgtFrame="" tooltip="" history="1" highlightClick="0" endSnd="0"/>
              </a:rPr>
              <a:t>memberinfo@email.aauw.org</a:t>
            </a:r>
          </a:p>
          <a:p>
            <a:pPr marL="0" indent="0" defTabSz="507479">
              <a:lnSpc>
                <a:spcPct val="72000"/>
              </a:lnSpc>
              <a:spcBef>
                <a:spcPts val="500"/>
              </a:spcBef>
              <a:buSzTx/>
              <a:buNone/>
              <a:defRPr b="1" sz="1924"/>
            </a:pPr>
          </a:p>
          <a:p>
            <a:pPr marL="0" indent="0" defTabSz="507479">
              <a:lnSpc>
                <a:spcPct val="72000"/>
              </a:lnSpc>
              <a:spcBef>
                <a:spcPts val="500"/>
              </a:spcBef>
              <a:buSzTx/>
              <a:buNone/>
              <a:defRPr b="1" sz="1998"/>
            </a:pPr>
            <a:r>
              <a:t>Non email members, or if you unsubscribed to receiving emails, will get a paper ballot in the mail.  Return paper ballot postmarked by 4/30/21.</a:t>
            </a:r>
          </a:p>
          <a:p>
            <a:pPr marL="0" indent="0" defTabSz="507479">
              <a:lnSpc>
                <a:spcPct val="72000"/>
              </a:lnSpc>
              <a:spcBef>
                <a:spcPts val="500"/>
              </a:spcBef>
              <a:buSzTx/>
              <a:buNone/>
              <a:defRPr b="1" sz="1998"/>
            </a:pPr>
          </a:p>
          <a:p>
            <a:pPr marL="0" indent="0" defTabSz="507479">
              <a:lnSpc>
                <a:spcPct val="72000"/>
              </a:lnSpc>
              <a:spcBef>
                <a:spcPts val="500"/>
              </a:spcBef>
              <a:buSzTx/>
              <a:buNone/>
              <a:defRPr b="1" sz="1998"/>
            </a:pPr>
            <a:r>
              <a:t>If you can’t find the 4/7 email, you can request a new email with the link and pin # to vote by sending an email to connect@aauw.org.  Try to include your name, Branch and member # (call Marie B or Peggy C if you don’t know your member #)</a:t>
            </a:r>
            <a:endParaRPr sz="1184"/>
          </a:p>
          <a:p>
            <a:pPr marL="0" indent="0" defTabSz="507479">
              <a:lnSpc>
                <a:spcPct val="72000"/>
              </a:lnSpc>
              <a:spcBef>
                <a:spcPts val="500"/>
              </a:spcBef>
              <a:buSzTx/>
              <a:buNone/>
              <a:defRPr b="1" sz="1998"/>
            </a:pPr>
            <a:endParaRPr sz="2664"/>
          </a:p>
          <a:p>
            <a:pPr marL="0" indent="0" defTabSz="507479">
              <a:lnSpc>
                <a:spcPct val="72000"/>
              </a:lnSpc>
              <a:spcBef>
                <a:spcPts val="500"/>
              </a:spcBef>
              <a:buSzTx/>
              <a:buNone/>
              <a:defRPr b="1" sz="3330">
                <a:solidFill>
                  <a:srgbClr val="FF0000"/>
                </a:solidFill>
              </a:defRPr>
            </a:pPr>
            <a:r>
              <a:t>MAKE YOUR VOICE HEARD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Screen Shot 2021-04-20 at 8.42.10 AM.png" descr="Screen Shot 2021-04-20 at 8.42.10 AM.png"/>
          <p:cNvPicPr>
            <a:picLocks noChangeAspect="1"/>
          </p:cNvPicPr>
          <p:nvPr/>
        </p:nvPicPr>
        <p:blipFill>
          <a:blip r:embed="rId2">
            <a:extLst/>
          </a:blip>
          <a:srcRect l="0" t="11651" r="7658" b="0"/>
          <a:stretch>
            <a:fillRect/>
          </a:stretch>
        </p:blipFill>
        <p:spPr>
          <a:xfrm>
            <a:off x="-133729" y="-1010997"/>
            <a:ext cx="8062422" cy="637427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Screen Shot 2021-04-19 at 10.20.30 AM.png" descr="Screen Shot 2021-04-19 at 10.20.30 A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87233" y="445216"/>
            <a:ext cx="9144001" cy="64914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itle 1"/>
          <p:cNvSpPr txBox="1"/>
          <p:nvPr>
            <p:ph type="title"/>
          </p:nvPr>
        </p:nvSpPr>
        <p:spPr>
          <a:xfrm>
            <a:off x="628650" y="365128"/>
            <a:ext cx="7886700" cy="831495"/>
          </a:xfrm>
          <a:prstGeom prst="rect">
            <a:avLst/>
          </a:prstGeom>
        </p:spPr>
        <p:txBody>
          <a:bodyPr/>
          <a:lstStyle>
            <a:lvl1pPr algn="ctr" defTabSz="555484">
              <a:defRPr sz="4860"/>
            </a:lvl1pPr>
          </a:lstStyle>
          <a:p>
            <a:pPr/>
            <a:r>
              <a:t>VOTE!</a:t>
            </a:r>
          </a:p>
        </p:txBody>
      </p:sp>
      <p:sp>
        <p:nvSpPr>
          <p:cNvPr id="120" name="Content Placeholder 2"/>
          <p:cNvSpPr txBox="1"/>
          <p:nvPr>
            <p:ph type="body" idx="1"/>
          </p:nvPr>
        </p:nvSpPr>
        <p:spPr>
          <a:xfrm>
            <a:off x="457200" y="1364952"/>
            <a:ext cx="8229600" cy="4685893"/>
          </a:xfrm>
          <a:prstGeom prst="rect">
            <a:avLst/>
          </a:prstGeom>
        </p:spPr>
        <p:txBody>
          <a:bodyPr/>
          <a:lstStyle/>
          <a:p>
            <a:pPr marL="0" indent="0" defTabSz="480048">
              <a:lnSpc>
                <a:spcPct val="72000"/>
              </a:lnSpc>
              <a:spcBef>
                <a:spcPts val="400"/>
              </a:spcBef>
              <a:buSzTx/>
              <a:buNone/>
              <a:defRPr b="1" sz="1890"/>
            </a:pPr>
            <a:r>
              <a:t>VOTING:  </a:t>
            </a:r>
          </a:p>
          <a:p>
            <a:pPr marL="0" indent="0" defTabSz="480048">
              <a:lnSpc>
                <a:spcPct val="72000"/>
              </a:lnSpc>
              <a:spcBef>
                <a:spcPts val="400"/>
              </a:spcBef>
              <a:buSzTx/>
              <a:buNone/>
              <a:defRPr b="1" sz="1890"/>
            </a:pPr>
            <a:r>
              <a:t>Email around April 7th</a:t>
            </a:r>
          </a:p>
          <a:p>
            <a:pPr marL="0" indent="0" defTabSz="480048">
              <a:lnSpc>
                <a:spcPct val="72000"/>
              </a:lnSpc>
              <a:spcBef>
                <a:spcPts val="400"/>
              </a:spcBef>
              <a:buSzTx/>
              <a:buNone/>
              <a:defRPr b="1" sz="1890"/>
            </a:pPr>
            <a:r>
              <a:t>AAUW National vote Closes May 19th </a:t>
            </a:r>
          </a:p>
          <a:p>
            <a:pPr marL="0" indent="0" defTabSz="480048">
              <a:lnSpc>
                <a:spcPct val="72000"/>
              </a:lnSpc>
              <a:spcBef>
                <a:spcPts val="400"/>
              </a:spcBef>
              <a:buSzTx/>
              <a:buNone/>
              <a:defRPr b="1" sz="1890"/>
            </a:pPr>
            <a:r>
              <a:t>If you have paper ballot - postmark by 4/30</a:t>
            </a:r>
          </a:p>
          <a:p>
            <a:pPr marL="0" indent="0" defTabSz="480048">
              <a:lnSpc>
                <a:spcPct val="72000"/>
              </a:lnSpc>
              <a:spcBef>
                <a:spcPts val="400"/>
              </a:spcBef>
              <a:buSzTx/>
              <a:buNone/>
              <a:defRPr b="1" sz="1890"/>
            </a:pPr>
            <a:endParaRPr sz="1120"/>
          </a:p>
          <a:p>
            <a:pPr marL="0" indent="0" defTabSz="480048">
              <a:lnSpc>
                <a:spcPct val="72000"/>
              </a:lnSpc>
              <a:spcBef>
                <a:spcPts val="400"/>
              </a:spcBef>
              <a:buSzTx/>
              <a:buNone/>
              <a:defRPr b="1" sz="1890"/>
            </a:pPr>
            <a:r>
              <a:t>Members received e-mail ballot from Shannon Wolfe, AAUW on Apr. 7</a:t>
            </a:r>
            <a:r>
              <a:rPr baseline="29142"/>
              <a:t>th</a:t>
            </a:r>
            <a:r>
              <a:t> titled “Vote now to shape AAUW’s future” </a:t>
            </a:r>
            <a:r>
              <a:rPr sz="1120"/>
              <a:t> </a:t>
            </a:r>
            <a:endParaRPr sz="1120"/>
          </a:p>
          <a:p>
            <a:pPr marL="0" indent="0" defTabSz="480048">
              <a:lnSpc>
                <a:spcPct val="72000"/>
              </a:lnSpc>
              <a:spcBef>
                <a:spcPts val="400"/>
              </a:spcBef>
              <a:buSzTx/>
              <a:buNone/>
              <a:defRPr b="1" sz="1819"/>
            </a:pPr>
            <a:r>
              <a:t>The email came from:  </a:t>
            </a:r>
            <a:r>
              <a:rPr u="sng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2" invalidUrl="" action="" tgtFrame="" tooltip="" history="1" highlightClick="0" endSnd="0"/>
              </a:rPr>
              <a:t>memberinfo@email.aauw.org</a:t>
            </a:r>
          </a:p>
          <a:p>
            <a:pPr marL="0" indent="0" defTabSz="480048">
              <a:lnSpc>
                <a:spcPct val="72000"/>
              </a:lnSpc>
              <a:spcBef>
                <a:spcPts val="400"/>
              </a:spcBef>
              <a:buSzTx/>
              <a:buNone/>
              <a:defRPr b="1" sz="1890"/>
            </a:pPr>
          </a:p>
          <a:p>
            <a:pPr marL="0" indent="0" defTabSz="480048">
              <a:lnSpc>
                <a:spcPct val="72000"/>
              </a:lnSpc>
              <a:spcBef>
                <a:spcPts val="400"/>
              </a:spcBef>
              <a:buSzTx/>
              <a:buNone/>
              <a:defRPr b="1" sz="1890"/>
            </a:pPr>
            <a:r>
              <a:t>If you can’t find the 4/7 email, you can request a new email with the link and pin # to vote by sending an email to connect@aauw.org. </a:t>
            </a:r>
          </a:p>
          <a:p>
            <a:pPr marL="0" indent="0" defTabSz="480048">
              <a:lnSpc>
                <a:spcPct val="72000"/>
              </a:lnSpc>
              <a:spcBef>
                <a:spcPts val="400"/>
              </a:spcBef>
              <a:buSzTx/>
              <a:buNone/>
              <a:defRPr b="1" sz="1890"/>
            </a:pPr>
          </a:p>
          <a:p>
            <a:pPr marL="0" indent="0" defTabSz="480048">
              <a:lnSpc>
                <a:spcPct val="72000"/>
              </a:lnSpc>
              <a:spcBef>
                <a:spcPts val="400"/>
              </a:spcBef>
              <a:buSzTx/>
              <a:buNone/>
              <a:defRPr b="1" sz="1890"/>
            </a:pPr>
            <a:r>
              <a:t>AAUW CA also has a vote in progress.  Please don’t confuse them.  Vote in both the AAUW National election and the AAUW CA one.</a:t>
            </a:r>
          </a:p>
          <a:p>
            <a:pPr marL="0" indent="0" defTabSz="480048">
              <a:lnSpc>
                <a:spcPct val="72000"/>
              </a:lnSpc>
              <a:spcBef>
                <a:spcPts val="400"/>
              </a:spcBef>
              <a:buSzTx/>
              <a:buNone/>
              <a:defRPr b="1" sz="1890"/>
            </a:pPr>
          </a:p>
          <a:p>
            <a:pPr marL="0" indent="0" defTabSz="480048">
              <a:lnSpc>
                <a:spcPct val="72000"/>
              </a:lnSpc>
              <a:spcBef>
                <a:spcPts val="400"/>
              </a:spcBef>
              <a:buSzTx/>
              <a:buNone/>
              <a:defRPr b="1" sz="1890"/>
            </a:pPr>
          </a:p>
          <a:p>
            <a:pPr marL="0" indent="0" defTabSz="480048">
              <a:lnSpc>
                <a:spcPct val="72000"/>
              </a:lnSpc>
              <a:spcBef>
                <a:spcPts val="400"/>
              </a:spcBef>
              <a:buSzTx/>
              <a:buNone/>
              <a:defRPr b="1" sz="3150">
                <a:solidFill>
                  <a:srgbClr val="FF0000"/>
                </a:solidFill>
              </a:defRPr>
            </a:pPr>
            <a:r>
              <a:t>MAKE YOUR VOICE HEARD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Title 1"/>
          <p:cNvSpPr txBox="1"/>
          <p:nvPr>
            <p:ph type="title"/>
          </p:nvPr>
        </p:nvSpPr>
        <p:spPr>
          <a:xfrm>
            <a:off x="628650" y="365130"/>
            <a:ext cx="7886700" cy="1068560"/>
          </a:xfrm>
          <a:prstGeom prst="rect">
            <a:avLst/>
          </a:prstGeom>
        </p:spPr>
        <p:txBody>
          <a:bodyPr/>
          <a:lstStyle/>
          <a:p>
            <a:pPr algn="ctr"/>
            <a:br/>
            <a:r>
              <a:t>But First   ….  Let’s Review …… </a:t>
            </a:r>
          </a:p>
        </p:txBody>
      </p:sp>
      <p:sp>
        <p:nvSpPr>
          <p:cNvPr id="74" name="Content Placeholder 2"/>
          <p:cNvSpPr txBox="1"/>
          <p:nvPr>
            <p:ph type="body" idx="1"/>
          </p:nvPr>
        </p:nvSpPr>
        <p:spPr>
          <a:xfrm>
            <a:off x="628650" y="1690691"/>
            <a:ext cx="7886700" cy="4171267"/>
          </a:xfrm>
          <a:prstGeom prst="rect">
            <a:avLst/>
          </a:prstGeom>
        </p:spPr>
        <p:txBody>
          <a:bodyPr/>
          <a:lstStyle/>
          <a:p>
            <a:pPr marL="1603334" indent="-1603334">
              <a:spcBef>
                <a:spcPts val="1800"/>
              </a:spcBef>
              <a:buSzTx/>
              <a:buNone/>
              <a:tabLst>
                <a:tab pos="1651000" algn="l"/>
              </a:tabLst>
              <a:defRPr b="1" sz="3000"/>
            </a:pPr>
            <a:r>
              <a:t>Mission </a:t>
            </a:r>
            <a:r>
              <a:rPr b="0"/>
              <a:t>	To advance gender equity for women and girls through research, education, and advocacy.</a:t>
            </a:r>
            <a:endParaRPr b="0"/>
          </a:p>
          <a:p>
            <a:pPr marL="1603334" indent="-1603334">
              <a:spcBef>
                <a:spcPts val="1800"/>
              </a:spcBef>
              <a:buSzTx/>
              <a:buNone/>
              <a:tabLst>
                <a:tab pos="1651000" algn="l"/>
              </a:tabLst>
              <a:defRPr b="1" sz="3000"/>
            </a:pPr>
            <a:r>
              <a:t>Vision</a:t>
            </a:r>
            <a:r>
              <a:rPr b="0"/>
              <a:t>	Equity for all.</a:t>
            </a:r>
            <a:endParaRPr b="0"/>
          </a:p>
          <a:p>
            <a:pPr marL="1603334" indent="-1603334">
              <a:buSzTx/>
              <a:buNone/>
              <a:tabLst>
                <a:tab pos="1651000" algn="l"/>
              </a:tabLst>
              <a:defRPr b="1" sz="3000"/>
            </a:pPr>
            <a:r>
              <a:t>Values </a:t>
            </a:r>
            <a:r>
              <a:rPr b="0"/>
              <a:t>	Nonpartisan. Fact-based.</a:t>
            </a:r>
            <a:endParaRPr b="0"/>
          </a:p>
          <a:p>
            <a:pPr marL="1603334" indent="-1603334">
              <a:buSzTx/>
              <a:buNone/>
              <a:tabLst>
                <a:tab pos="1651000" algn="l"/>
              </a:tabLst>
              <a:defRPr sz="3000"/>
            </a:pPr>
            <a:r>
              <a:t>                 Integrity. Inclusion.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itle 1"/>
          <p:cNvSpPr txBox="1"/>
          <p:nvPr>
            <p:ph type="title"/>
          </p:nvPr>
        </p:nvSpPr>
        <p:spPr>
          <a:xfrm>
            <a:off x="628650" y="365129"/>
            <a:ext cx="7886700" cy="796407"/>
          </a:xfrm>
          <a:prstGeom prst="rect">
            <a:avLst/>
          </a:prstGeom>
        </p:spPr>
        <p:txBody>
          <a:bodyPr/>
          <a:lstStyle/>
          <a:p>
            <a:pPr/>
            <a:r>
              <a:t>AAUW’s Educational Requirement</a:t>
            </a:r>
          </a:p>
        </p:txBody>
      </p:sp>
      <p:sp>
        <p:nvSpPr>
          <p:cNvPr id="79" name="TextBox 4"/>
          <p:cNvSpPr txBox="1"/>
          <p:nvPr/>
        </p:nvSpPr>
        <p:spPr>
          <a:xfrm>
            <a:off x="626490" y="1297458"/>
            <a:ext cx="4023359" cy="22927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1" sz="2400">
                <a:solidFill>
                  <a:srgbClr val="0B2346"/>
                </a:solidFill>
              </a:defRPr>
            </a:pPr>
            <a:r>
              <a:t>Eligible:</a:t>
            </a:r>
          </a:p>
          <a:p>
            <a:pPr marL="285743" indent="-285743">
              <a:buSzPct val="100000"/>
              <a:buFont typeface="Arial"/>
              <a:buChar char="•"/>
              <a:defRPr sz="2400">
                <a:solidFill>
                  <a:srgbClr val="0B2346"/>
                </a:solidFill>
              </a:defRPr>
            </a:pPr>
            <a:r>
              <a:t>Women, men, nonbinary people with an Associate Degree or higher from a college or university</a:t>
            </a:r>
          </a:p>
        </p:txBody>
      </p:sp>
      <p:sp>
        <p:nvSpPr>
          <p:cNvPr id="80" name="TextBox 6"/>
          <p:cNvSpPr txBox="1"/>
          <p:nvPr/>
        </p:nvSpPr>
        <p:spPr>
          <a:xfrm>
            <a:off x="4741293" y="1297461"/>
            <a:ext cx="3912144" cy="45021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1" sz="2400">
                <a:solidFill>
                  <a:srgbClr val="0B2346"/>
                </a:solidFill>
              </a:defRPr>
            </a:pPr>
            <a:r>
              <a:t>Ineligible:</a:t>
            </a:r>
          </a:p>
          <a:p>
            <a:pPr marL="285743" indent="-285743">
              <a:buSzPct val="100000"/>
              <a:buFont typeface="Arial"/>
              <a:buChar char="•"/>
              <a:defRPr sz="2400">
                <a:solidFill>
                  <a:srgbClr val="0B2346"/>
                </a:solidFill>
              </a:defRPr>
            </a:pPr>
            <a:r>
              <a:t>Persons who began but did not complete their studies</a:t>
            </a:r>
          </a:p>
          <a:p>
            <a:pPr>
              <a:defRPr sz="2400">
                <a:solidFill>
                  <a:srgbClr val="0B2346"/>
                </a:solidFill>
              </a:defRPr>
            </a:pPr>
          </a:p>
          <a:p>
            <a:pPr marL="285743" indent="-285743">
              <a:buSzPct val="100000"/>
              <a:buFont typeface="Arial"/>
              <a:buChar char="•"/>
              <a:defRPr sz="2400">
                <a:solidFill>
                  <a:srgbClr val="0B2346"/>
                </a:solidFill>
              </a:defRPr>
            </a:pPr>
            <a:r>
              <a:t>Working professionals who do not have a college degree</a:t>
            </a:r>
          </a:p>
          <a:p>
            <a:pPr marL="285743" indent="-285743">
              <a:buSzPct val="100000"/>
              <a:buFont typeface="Arial"/>
              <a:buChar char="•"/>
              <a:defRPr sz="2400">
                <a:solidFill>
                  <a:srgbClr val="0B2346"/>
                </a:solidFill>
              </a:defRPr>
            </a:pPr>
          </a:p>
          <a:p>
            <a:pPr marL="285743" indent="-285743">
              <a:buSzPct val="100000"/>
              <a:buFont typeface="Arial"/>
              <a:buChar char="•"/>
              <a:defRPr b="1" sz="2400">
                <a:solidFill>
                  <a:srgbClr val="FF0000"/>
                </a:solidFill>
              </a:defRPr>
            </a:pPr>
            <a:r>
              <a:t>Lilly Ledbetter, a national leading voice in the fight for pay equity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1"/>
          <p:cNvSpPr txBox="1"/>
          <p:nvPr>
            <p:ph type="title"/>
          </p:nvPr>
        </p:nvSpPr>
        <p:spPr>
          <a:xfrm>
            <a:off x="628650" y="563670"/>
            <a:ext cx="7886700" cy="2190819"/>
          </a:xfrm>
          <a:prstGeom prst="rect">
            <a:avLst/>
          </a:prstGeom>
        </p:spPr>
        <p:txBody>
          <a:bodyPr/>
          <a:lstStyle/>
          <a:p>
            <a:pPr defTabSz="507479">
              <a:defRPr sz="2146"/>
            </a:pPr>
            <a:r>
              <a:t>Our Historic Roots in 19</a:t>
            </a:r>
            <a:r>
              <a:rPr baseline="29297"/>
              <a:t>th</a:t>
            </a:r>
            <a:r>
              <a:t> Century America</a:t>
            </a:r>
            <a:br/>
            <a:br/>
            <a:r>
              <a:rPr b="0" sz="1776">
                <a:solidFill>
                  <a:srgbClr val="000000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rPr>
              <a:t>AAUW provided opportunity to use education to support women and be supportive peers</a:t>
            </a:r>
            <a:br>
              <a:rPr b="0" sz="1776">
                <a:solidFill>
                  <a:srgbClr val="000000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rPr>
            </a:br>
            <a:r>
              <a:rPr b="0" sz="1776">
                <a:solidFill>
                  <a:srgbClr val="000000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rPr>
              <a:t>       Remember our 1st research report:  </a:t>
            </a:r>
            <a:br>
              <a:rPr b="0" sz="1776">
                <a:solidFill>
                  <a:srgbClr val="000000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rPr>
            </a:br>
            <a:r>
              <a:rPr b="0" sz="1776">
                <a:solidFill>
                  <a:srgbClr val="000000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rPr>
              <a:t>       “Proved education didn’t cause women’s sterility”</a:t>
            </a:r>
            <a:br>
              <a:rPr b="0" sz="1776">
                <a:solidFill>
                  <a:srgbClr val="000000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rPr>
            </a:br>
            <a:br>
              <a:rPr b="0" sz="1776">
                <a:solidFill>
                  <a:srgbClr val="000000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rPr>
            </a:br>
          </a:p>
        </p:txBody>
      </p:sp>
      <p:sp>
        <p:nvSpPr>
          <p:cNvPr id="83" name="TextBox 2"/>
          <p:cNvSpPr txBox="1"/>
          <p:nvPr/>
        </p:nvSpPr>
        <p:spPr>
          <a:xfrm>
            <a:off x="674369" y="1495174"/>
            <a:ext cx="7396623" cy="4341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spcBef>
                <a:spcPts val="1800"/>
              </a:spcBef>
              <a:tabLst>
                <a:tab pos="1651000" algn="l"/>
              </a:tabLst>
              <a:defRPr sz="2400"/>
            </a:pPr>
          </a:p>
          <a:p>
            <a:pPr>
              <a:spcBef>
                <a:spcPts val="1800"/>
              </a:spcBef>
              <a:tabLst>
                <a:tab pos="1651000" algn="l"/>
              </a:tabLst>
              <a:defRPr b="1" sz="3000">
                <a:solidFill>
                  <a:srgbClr val="C23A09"/>
                </a:solidFill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</a:p>
          <a:p>
            <a:pPr>
              <a:spcBef>
                <a:spcPts val="1800"/>
              </a:spcBef>
              <a:tabLst>
                <a:tab pos="1651000" algn="l"/>
              </a:tabLst>
              <a:defRPr b="1" sz="800">
                <a:solidFill>
                  <a:srgbClr val="C23A09"/>
                </a:solidFill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</a:p>
          <a:p>
            <a:pPr>
              <a:spcBef>
                <a:spcPts val="1800"/>
              </a:spcBef>
              <a:tabLst>
                <a:tab pos="1651000" algn="l"/>
              </a:tabLst>
              <a:defRPr b="1" sz="3000">
                <a:solidFill>
                  <a:srgbClr val="C23A09"/>
                </a:solidFill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AAUW Today: Areas of Focus</a:t>
            </a:r>
            <a:endParaRPr sz="2800">
              <a:latin typeface="Franklin Gothic Book"/>
              <a:ea typeface="Franklin Gothic Book"/>
              <a:cs typeface="Franklin Gothic Book"/>
              <a:sym typeface="Franklin Gothic Book"/>
            </a:endParaRPr>
          </a:p>
          <a:p>
            <a:pPr>
              <a:spcBef>
                <a:spcPts val="1800"/>
              </a:spcBef>
              <a:tabLst>
                <a:tab pos="1651000" algn="l"/>
              </a:tabLst>
              <a:defRPr b="1" sz="2400"/>
            </a:pPr>
            <a:r>
              <a:t>Education &amp; Training: </a:t>
            </a:r>
            <a:r>
              <a:rPr b="0"/>
              <a:t>Addressing barriers &amp; biases hindering advancement of women</a:t>
            </a:r>
            <a:endParaRPr b="0"/>
          </a:p>
          <a:p>
            <a:pPr>
              <a:spcBef>
                <a:spcPts val="1800"/>
              </a:spcBef>
              <a:tabLst>
                <a:tab pos="1651000" algn="l"/>
              </a:tabLst>
              <a:defRPr b="1" sz="2400"/>
            </a:pPr>
            <a:r>
              <a:t>Economic Security: </a:t>
            </a:r>
            <a:r>
              <a:rPr b="0"/>
              <a:t>Ensuring livelihoods for women</a:t>
            </a:r>
            <a:endParaRPr b="0"/>
          </a:p>
          <a:p>
            <a:pPr>
              <a:spcBef>
                <a:spcPts val="1800"/>
              </a:spcBef>
              <a:tabLst>
                <a:tab pos="1651000" algn="l"/>
              </a:tabLst>
              <a:defRPr b="1" sz="2400"/>
            </a:pPr>
            <a:r>
              <a:t>Leadership: </a:t>
            </a:r>
            <a:r>
              <a:rPr b="0"/>
              <a:t>Closing the gender gap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itle 1"/>
          <p:cNvSpPr txBox="1"/>
          <p:nvPr>
            <p:ph type="title"/>
          </p:nvPr>
        </p:nvSpPr>
        <p:spPr>
          <a:xfrm>
            <a:off x="457200" y="305047"/>
            <a:ext cx="8229600" cy="1207664"/>
          </a:xfrm>
          <a:prstGeom prst="rect">
            <a:avLst/>
          </a:prstGeom>
        </p:spPr>
        <p:txBody>
          <a:bodyPr/>
          <a:lstStyle/>
          <a:p>
            <a:pPr algn="ctr"/>
            <a:br/>
            <a:r>
              <a:t>Personal Stories and Thoughts</a:t>
            </a:r>
          </a:p>
        </p:txBody>
      </p:sp>
      <p:sp>
        <p:nvSpPr>
          <p:cNvPr id="88" name="Content Placeholder 2"/>
          <p:cNvSpPr txBox="1"/>
          <p:nvPr>
            <p:ph type="body" sz="half" idx="1"/>
          </p:nvPr>
        </p:nvSpPr>
        <p:spPr>
          <a:xfrm>
            <a:off x="2190044" y="1817509"/>
            <a:ext cx="6496757" cy="2743202"/>
          </a:xfrm>
          <a:prstGeom prst="rect">
            <a:avLst/>
          </a:prstGeom>
        </p:spPr>
        <p:txBody>
          <a:bodyPr/>
          <a:lstStyle/>
          <a:p>
            <a:pPr marL="342890" indent="-342890">
              <a:lnSpc>
                <a:spcPct val="72000"/>
              </a:lnSpc>
              <a:buFont typeface="Symbol"/>
              <a:buChar char="·"/>
              <a:defRPr sz="2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marL="342890" indent="-342890">
              <a:lnSpc>
                <a:spcPct val="72000"/>
              </a:lnSpc>
              <a:buFont typeface="Symbol"/>
              <a:buChar char="·"/>
              <a:defRPr sz="2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marL="342890" indent="-342890">
              <a:lnSpc>
                <a:spcPct val="72000"/>
              </a:lnSpc>
              <a:buFont typeface="Symbol"/>
              <a:buChar char="·"/>
              <a:defRPr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Marie Bonilla</a:t>
            </a:r>
            <a:endParaRPr sz="1900"/>
          </a:p>
          <a:p>
            <a:pPr marL="342890" indent="-342890">
              <a:lnSpc>
                <a:spcPct val="72000"/>
              </a:lnSpc>
              <a:buFont typeface="Symbol"/>
              <a:buChar char="·"/>
              <a:defRPr sz="2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marL="342890" indent="-342890">
              <a:lnSpc>
                <a:spcPct val="72000"/>
              </a:lnSpc>
              <a:buFont typeface="Symbol"/>
              <a:buChar char="·"/>
              <a:defRPr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Denise Burian</a:t>
            </a:r>
            <a:endParaRPr sz="2600"/>
          </a:p>
          <a:p>
            <a:pPr marL="342890" indent="-342890">
              <a:lnSpc>
                <a:spcPct val="72000"/>
              </a:lnSpc>
              <a:buFont typeface="Symbol"/>
              <a:buChar char="·"/>
              <a:defRPr sz="2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marL="342890" indent="-342890">
              <a:lnSpc>
                <a:spcPct val="72000"/>
              </a:lnSpc>
              <a:buFont typeface="Symbol"/>
              <a:buChar char="·"/>
              <a:defRPr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Peggy Cabaniss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le 1"/>
          <p:cNvSpPr txBox="1"/>
          <p:nvPr>
            <p:ph type="title"/>
          </p:nvPr>
        </p:nvSpPr>
        <p:spPr>
          <a:xfrm>
            <a:off x="457200" y="305047"/>
            <a:ext cx="8229600" cy="1207664"/>
          </a:xfrm>
          <a:prstGeom prst="rect">
            <a:avLst/>
          </a:prstGeom>
        </p:spPr>
        <p:txBody>
          <a:bodyPr/>
          <a:lstStyle/>
          <a:p>
            <a:pPr algn="ctr" defTabSz="624062">
              <a:defRPr sz="2639"/>
            </a:pPr>
            <a:br/>
            <a:r>
              <a:t>Promotes our Values of Diversity, Equity &amp; Inclusion</a:t>
            </a:r>
          </a:p>
        </p:txBody>
      </p:sp>
      <p:sp>
        <p:nvSpPr>
          <p:cNvPr id="93" name="Content Placeholder 2"/>
          <p:cNvSpPr txBox="1"/>
          <p:nvPr>
            <p:ph type="body" idx="1"/>
          </p:nvPr>
        </p:nvSpPr>
        <p:spPr>
          <a:xfrm>
            <a:off x="1064711" y="1817509"/>
            <a:ext cx="7622090" cy="3693943"/>
          </a:xfrm>
          <a:prstGeom prst="rect">
            <a:avLst/>
          </a:prstGeom>
        </p:spPr>
        <p:txBody>
          <a:bodyPr/>
          <a:lstStyle/>
          <a:p>
            <a:pPr marL="342890" indent="-342890">
              <a:lnSpc>
                <a:spcPct val="72000"/>
              </a:lnSpc>
              <a:buFont typeface="Symbol"/>
              <a:buChar char="·"/>
              <a:defRPr sz="2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defTabSz="290988">
              <a:lnSpc>
                <a:spcPct val="72000"/>
              </a:lnSpc>
              <a:defRPr sz="1800">
                <a:solidFill>
                  <a:srgbClr val="000000"/>
                </a:solidFill>
              </a:defRPr>
            </a:pPr>
            <a:r>
              <a:t> </a:t>
            </a:r>
            <a:r>
              <a:rPr sz="1900"/>
              <a:t>I am Voting YES on Removing the College Requirement?</a:t>
            </a:r>
            <a:endParaRPr sz="1900"/>
          </a:p>
          <a:p>
            <a:pPr marL="171446" indent="-171446" defTabSz="290988">
              <a:lnSpc>
                <a:spcPct val="72000"/>
              </a:lnSpc>
              <a:defRPr sz="1900">
                <a:solidFill>
                  <a:srgbClr val="000000"/>
                </a:solidFill>
              </a:defRPr>
            </a:pPr>
            <a:r>
              <a:t> </a:t>
            </a:r>
            <a:r>
              <a:t>We need ALL of us in this fight toward equity for women and girls!</a:t>
            </a:r>
          </a:p>
          <a:p>
            <a:pPr marL="0" indent="171446" defTabSz="290988">
              <a:lnSpc>
                <a:spcPct val="72000"/>
              </a:lnSpc>
              <a:buSzTx/>
              <a:buNone/>
              <a:defRPr sz="1900">
                <a:solidFill>
                  <a:srgbClr val="000000"/>
                </a:solidFill>
              </a:defRPr>
            </a:pPr>
            <a:r>
              <a:t>*  Men can join.</a:t>
            </a:r>
          </a:p>
          <a:p>
            <a:pPr marL="0" indent="171446" defTabSz="290988">
              <a:lnSpc>
                <a:spcPct val="72000"/>
              </a:lnSpc>
              <a:buSzTx/>
              <a:buNone/>
              <a:defRPr sz="1900">
                <a:solidFill>
                  <a:srgbClr val="000000"/>
                </a:solidFill>
              </a:defRPr>
            </a:pPr>
            <a:r>
              <a:t>*  Community College graduates can join.</a:t>
            </a:r>
          </a:p>
          <a:p>
            <a:pPr marL="0" indent="171446" defTabSz="290988">
              <a:lnSpc>
                <a:spcPct val="72000"/>
              </a:lnSpc>
              <a:buSzTx/>
              <a:buNone/>
              <a:defRPr sz="1900">
                <a:solidFill>
                  <a:srgbClr val="000000"/>
                </a:solidFill>
              </a:defRPr>
            </a:pPr>
            <a:r>
              <a:t>*  Time to allow ALL Women, regardless of education level, to join.</a:t>
            </a:r>
          </a:p>
          <a:p>
            <a:pPr marL="0" indent="171446" defTabSz="290988">
              <a:lnSpc>
                <a:spcPct val="72000"/>
              </a:lnSpc>
              <a:buSzTx/>
              <a:buNone/>
              <a:defRPr sz="1900">
                <a:solidFill>
                  <a:srgbClr val="000000"/>
                </a:solidFill>
              </a:defRPr>
            </a:pPr>
            <a:r>
              <a:t>*  Because I believe in Diversity, Equity and Inclusion.</a:t>
            </a:r>
          </a:p>
          <a:p>
            <a:pPr marL="0" indent="171446" defTabSz="290988">
              <a:lnSpc>
                <a:spcPct val="72000"/>
              </a:lnSpc>
              <a:buSzTx/>
              <a:buNone/>
              <a:defRPr sz="1900">
                <a:solidFill>
                  <a:srgbClr val="000000"/>
                </a:solidFill>
              </a:defRPr>
            </a:pPr>
            <a:r>
              <a:t>*  Demonstrates to other organizations and businesses that we,</a:t>
            </a:r>
          </a:p>
          <a:p>
            <a:pPr marL="0" indent="171446" defTabSz="290988">
              <a:lnSpc>
                <a:spcPct val="72000"/>
              </a:lnSpc>
              <a:buSzTx/>
              <a:buNone/>
              <a:defRPr sz="1900">
                <a:solidFill>
                  <a:srgbClr val="000000"/>
                </a:solidFill>
              </a:defRPr>
            </a:pPr>
            <a:r>
              <a:t>    and AAUW, are living our values and supports our mission of</a:t>
            </a:r>
          </a:p>
          <a:p>
            <a:pPr marL="0" indent="171446" defTabSz="290988">
              <a:lnSpc>
                <a:spcPct val="72000"/>
              </a:lnSpc>
              <a:buSzTx/>
              <a:buNone/>
              <a:defRPr sz="1900">
                <a:solidFill>
                  <a:srgbClr val="000000"/>
                </a:solidFill>
              </a:defRPr>
            </a:pPr>
            <a:r>
              <a:t>    Equity for all women.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All of U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274313">
              <a:defRPr sz="1320"/>
            </a:lvl1pPr>
          </a:lstStyle>
          <a:p>
            <a:pPr/>
            <a:r>
              <a:t>All of US</a:t>
            </a:r>
          </a:p>
        </p:txBody>
      </p:sp>
      <p:sp>
        <p:nvSpPr>
          <p:cNvPr id="98" name="We need all of us in this fight for Equity for Women and Girls"/>
          <p:cNvSpPr txBox="1"/>
          <p:nvPr>
            <p:ph type="body" sz="quarter" idx="1"/>
          </p:nvPr>
        </p:nvSpPr>
        <p:spPr>
          <a:xfrm>
            <a:off x="452437" y="1122980"/>
            <a:ext cx="8239126" cy="467390"/>
          </a:xfrm>
          <a:prstGeom prst="rect">
            <a:avLst/>
          </a:prstGeom>
        </p:spPr>
        <p:txBody>
          <a:bodyPr/>
          <a:lstStyle/>
          <a:p>
            <a:pPr/>
            <a:r>
              <a:t>We need all of us in this fight for Equity for Women and Girls</a:t>
            </a:r>
          </a:p>
        </p:txBody>
      </p:sp>
      <p:sp>
        <p:nvSpPr>
          <p:cNvPr id="99" name="Supports our mission to advance equity.  This limitation is counterproductive to recruiting a more diverse and younger membership. (It is discriminatory and looks elitist)…"/>
          <p:cNvSpPr txBox="1"/>
          <p:nvPr>
            <p:ph type="body" idx="21"/>
          </p:nvPr>
        </p:nvSpPr>
        <p:spPr>
          <a:xfrm>
            <a:off x="452437" y="2155694"/>
            <a:ext cx="8239126" cy="374801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marL="201419" indent="-201419" defTabSz="805657">
              <a:spcBef>
                <a:spcPts val="1400"/>
              </a:spcBef>
              <a:defRPr sz="1584"/>
            </a:pPr>
            <a:r>
              <a:t>Supports our mission to advance equity.  This limitation is counterproductive to recruiting a more diverse and younger membership. (It is discriminatory and looks elitist)</a:t>
            </a:r>
            <a:endParaRPr sz="4158"/>
          </a:p>
          <a:p>
            <a:pPr marL="201419" indent="-201419" defTabSz="805657">
              <a:spcBef>
                <a:spcPts val="1400"/>
              </a:spcBef>
              <a:defRPr sz="1584"/>
            </a:pPr>
            <a:r>
              <a:t>Greater diversity will strengthen our ability to advance equity, and supports our role model image and reputation.</a:t>
            </a:r>
            <a:endParaRPr sz="4158"/>
          </a:p>
          <a:p>
            <a:pPr marL="201419" indent="-201419" defTabSz="805657">
              <a:spcBef>
                <a:spcPts val="1400"/>
              </a:spcBef>
              <a:defRPr sz="1584"/>
            </a:pPr>
            <a:r>
              <a:t>Certainly ALL women can experience gender inequity whether she has a college degree or not (AND probably experiences it even more than college educated women). </a:t>
            </a:r>
            <a:endParaRPr sz="4158"/>
          </a:p>
          <a:p>
            <a:pPr marL="201419" indent="-201419" defTabSz="805657">
              <a:spcBef>
                <a:spcPts val="1400"/>
              </a:spcBef>
              <a:defRPr sz="1584"/>
            </a:pPr>
            <a:r>
              <a:t>Women without degrees can be strong advocates with us in advancing our mission.</a:t>
            </a:r>
            <a:endParaRPr sz="4158"/>
          </a:p>
          <a:p>
            <a:pPr marL="201419" indent="-201419" defTabSz="805657">
              <a:spcBef>
                <a:spcPts val="1400"/>
              </a:spcBef>
              <a:defRPr sz="1584"/>
            </a:pPr>
            <a:r>
              <a:t>Times have changed. Women can now join 99% of all organizations. And we need everyone to join us to work towards equity within those organizations.  </a:t>
            </a:r>
            <a:endParaRPr sz="4158"/>
          </a:p>
          <a:p>
            <a:pPr marL="201419" indent="-201419" defTabSz="805657">
              <a:spcBef>
                <a:spcPts val="1400"/>
              </a:spcBef>
              <a:defRPr b="1" sz="1584">
                <a:solidFill>
                  <a:srgbClr val="0433FF"/>
                </a:solidFill>
              </a:defRPr>
            </a:pPr>
            <a:r>
              <a:t>FINANCIAL - Because we are seen as discriminatory, we are passed over for many grants and other financial resources that we need to accomplish our mission of advancing equity for all women.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le 1"/>
          <p:cNvSpPr txBox="1"/>
          <p:nvPr>
            <p:ph type="title"/>
          </p:nvPr>
        </p:nvSpPr>
        <p:spPr>
          <a:xfrm>
            <a:off x="628650" y="1131093"/>
            <a:ext cx="7886700" cy="994173"/>
          </a:xfrm>
          <a:prstGeom prst="rect">
            <a:avLst/>
          </a:prstGeom>
        </p:spPr>
        <p:txBody>
          <a:bodyPr/>
          <a:lstStyle/>
          <a:p>
            <a:pPr/>
            <a:r>
              <a:t>FY 2021 Revenue Budget</a:t>
            </a:r>
          </a:p>
        </p:txBody>
      </p:sp>
      <p:graphicFrame>
        <p:nvGraphicFramePr>
          <p:cNvPr id="102" name="Chart 4"/>
          <p:cNvGraphicFramePr/>
          <p:nvPr/>
        </p:nvGraphicFramePr>
        <p:xfrm>
          <a:off x="1344647" y="345444"/>
          <a:ext cx="6532135" cy="6532136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itle 1"/>
          <p:cNvSpPr txBox="1"/>
          <p:nvPr>
            <p:ph type="title"/>
          </p:nvPr>
        </p:nvSpPr>
        <p:spPr>
          <a:xfrm>
            <a:off x="628650" y="1131093"/>
            <a:ext cx="7886700" cy="994173"/>
          </a:xfrm>
          <a:prstGeom prst="rect">
            <a:avLst/>
          </a:prstGeom>
        </p:spPr>
        <p:txBody>
          <a:bodyPr/>
          <a:lstStyle/>
          <a:p>
            <a:pPr/>
            <a:r>
              <a:t>FY 2021 Contribution Budget</a:t>
            </a:r>
          </a:p>
        </p:txBody>
      </p:sp>
      <p:graphicFrame>
        <p:nvGraphicFramePr>
          <p:cNvPr id="105" name="Chart 4"/>
          <p:cNvGraphicFramePr/>
          <p:nvPr/>
        </p:nvGraphicFramePr>
        <p:xfrm>
          <a:off x="1806284" y="807082"/>
          <a:ext cx="5608861" cy="5608860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Franklin Gothic Book"/>
            <a:ea typeface="Franklin Gothic Book"/>
            <a:cs typeface="Franklin Gothic Book"/>
            <a:sym typeface="Franklin Gothic 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Franklin Gothic Book"/>
            <a:ea typeface="Franklin Gothic Book"/>
            <a:cs typeface="Franklin Gothic Book"/>
            <a:sym typeface="Franklin Gothic 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Franklin Gothic Book"/>
            <a:ea typeface="Franklin Gothic Book"/>
            <a:cs typeface="Franklin Gothic Book"/>
            <a:sym typeface="Franklin Gothic 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Franklin Gothic Book"/>
            <a:ea typeface="Franklin Gothic Book"/>
            <a:cs typeface="Franklin Gothic Book"/>
            <a:sym typeface="Franklin Gothic 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